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DM Sans Medium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Bebas Neue"/>
      <p:regular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DM Sans"/>
      <p:regular r:id="rId36"/>
      <p:bold r:id="rId37"/>
      <p:italic r:id="rId38"/>
      <p:boldItalic r:id="rId39"/>
    </p:embeddedFont>
    <p:embeddedFont>
      <p:font typeface="Comfortaa Medium"/>
      <p:regular r:id="rId40"/>
      <p:bold r:id="rId41"/>
    </p:embeddedFont>
    <p:embeddedFont>
      <p:font typeface="Comfortaa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F3F605-3BCF-48B9-9FC3-978A83F97F9A}">
  <a:tblStyle styleId="{7FF3F605-3BCF-48B9-9FC3-978A83F97F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Medium-regular.fntdata"/><Relationship Id="rId20" Type="http://schemas.openxmlformats.org/officeDocument/2006/relationships/slide" Target="slides/slide15.xml"/><Relationship Id="rId42" Type="http://schemas.openxmlformats.org/officeDocument/2006/relationships/font" Target="fonts/Comfortaa-regular.fntdata"/><Relationship Id="rId41" Type="http://schemas.openxmlformats.org/officeDocument/2006/relationships/font" Target="fonts/ComfortaaMedium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Comfortaa-bold.fntdata"/><Relationship Id="rId24" Type="http://schemas.openxmlformats.org/officeDocument/2006/relationships/font" Target="fonts/DMSansMedium-bold.fntdata"/><Relationship Id="rId23" Type="http://schemas.openxmlformats.org/officeDocument/2006/relationships/font" Target="fonts/DMSans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Medium-boldItalic.fntdata"/><Relationship Id="rId25" Type="http://schemas.openxmlformats.org/officeDocument/2006/relationships/font" Target="fonts/DMSansMedium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basNeu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PTSans-bold.fntdata"/><Relationship Id="rId10" Type="http://schemas.openxmlformats.org/officeDocument/2006/relationships/slide" Target="slides/slide5.xml"/><Relationship Id="rId32" Type="http://schemas.openxmlformats.org/officeDocument/2006/relationships/font" Target="fonts/PTSans-regular.fntdata"/><Relationship Id="rId13" Type="http://schemas.openxmlformats.org/officeDocument/2006/relationships/slide" Target="slides/slide8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7.xml"/><Relationship Id="rId34" Type="http://schemas.openxmlformats.org/officeDocument/2006/relationships/font" Target="fonts/PTSans-italic.fntdata"/><Relationship Id="rId15" Type="http://schemas.openxmlformats.org/officeDocument/2006/relationships/slide" Target="slides/slide10.xml"/><Relationship Id="rId37" Type="http://schemas.openxmlformats.org/officeDocument/2006/relationships/font" Target="fonts/DMSans-bold.fntdata"/><Relationship Id="rId14" Type="http://schemas.openxmlformats.org/officeDocument/2006/relationships/slide" Target="slides/slide9.xml"/><Relationship Id="rId36" Type="http://schemas.openxmlformats.org/officeDocument/2006/relationships/font" Target="fonts/DMSans-regular.fntdata"/><Relationship Id="rId17" Type="http://schemas.openxmlformats.org/officeDocument/2006/relationships/slide" Target="slides/slide12.xml"/><Relationship Id="rId39" Type="http://schemas.openxmlformats.org/officeDocument/2006/relationships/font" Target="fonts/DM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DM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6348ffd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6348ffd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2a07c5b5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2a07c5b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f2a07c5b5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f2a07c5b5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2a07c5b5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2a07c5b5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f2a07c5b5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f2a07c5b5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2a07c5b5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f2a07c5b5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f2a07c5b5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f2a07c5b5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2a07c5b5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f2a07c5b5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2a07c5b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f2a07c5b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ddf70fa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ddf70fa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2a07c5b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f2a07c5b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2a07c5b5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2a07c5b5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2a07c5b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2a07c5b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2a07c5b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2a07c5b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1284000" y="1339825"/>
            <a:ext cx="6576000" cy="17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988250" y="3056375"/>
            <a:ext cx="5167500" cy="409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973725" y="3682800"/>
            <a:ext cx="4863900" cy="4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4"/>
          <p:cNvSpPr txBox="1"/>
          <p:nvPr>
            <p:ph hasCustomPrompt="1" idx="2" type="title"/>
          </p:nvPr>
        </p:nvSpPr>
        <p:spPr>
          <a:xfrm>
            <a:off x="1258150" y="653300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5" type="subTitle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6" type="subTitle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hasCustomPrompt="1" idx="7" type="title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hasCustomPrompt="1" idx="8" type="title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/>
          <p:nvPr>
            <p:ph hasCustomPrompt="1" idx="9" type="title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/>
          <p:nvPr>
            <p:ph hasCustomPrompt="1" idx="13" type="title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/>
          <p:nvPr>
            <p:ph hasCustomPrompt="1" idx="14" type="title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/>
          <p:nvPr>
            <p:ph hasCustomPrompt="1" idx="15" type="title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/>
          <p:nvPr>
            <p:ph idx="16" type="subTitle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7" type="subTitle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8" type="subTitle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9" type="subTitle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20" type="subTitle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21" type="subTitle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303050" y="3176500"/>
            <a:ext cx="6537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1303050" y="1202625"/>
            <a:ext cx="65379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1024800" y="1060025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1024800" y="3001225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/>
          <p:nvPr>
            <p:ph idx="2" type="pic"/>
          </p:nvPr>
        </p:nvSpPr>
        <p:spPr>
          <a:xfrm>
            <a:off x="5086250" y="798550"/>
            <a:ext cx="3300000" cy="3546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1062424" y="1637550"/>
            <a:ext cx="3326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1062425" y="2700750"/>
            <a:ext cx="3291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1710150" y="1471700"/>
            <a:ext cx="5723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2333025" y="1567075"/>
            <a:ext cx="4478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2332875" y="2630275"/>
            <a:ext cx="4478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type="title"/>
          </p:nvPr>
        </p:nvSpPr>
        <p:spPr>
          <a:xfrm>
            <a:off x="4837200" y="1655575"/>
            <a:ext cx="3593400" cy="9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720000" y="1215742"/>
            <a:ext cx="7704000" cy="31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4923075" y="2371225"/>
            <a:ext cx="26400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2" type="subTitle"/>
          </p:nvPr>
        </p:nvSpPr>
        <p:spPr>
          <a:xfrm>
            <a:off x="1580900" y="2371225"/>
            <a:ext cx="26400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3" type="subTitle"/>
          </p:nvPr>
        </p:nvSpPr>
        <p:spPr>
          <a:xfrm>
            <a:off x="1580911" y="18123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4" type="subTitle"/>
          </p:nvPr>
        </p:nvSpPr>
        <p:spPr>
          <a:xfrm>
            <a:off x="4923089" y="18123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4832040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2" type="subTitle"/>
          </p:nvPr>
        </p:nvSpPr>
        <p:spPr>
          <a:xfrm>
            <a:off x="1057863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937625" y="25960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2" type="subTitle"/>
          </p:nvPr>
        </p:nvSpPr>
        <p:spPr>
          <a:xfrm>
            <a:off x="3484350" y="25960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6031075" y="25960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4" type="subTitle"/>
          </p:nvPr>
        </p:nvSpPr>
        <p:spPr>
          <a:xfrm>
            <a:off x="937625" y="18751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5" type="subTitle"/>
          </p:nvPr>
        </p:nvSpPr>
        <p:spPr>
          <a:xfrm>
            <a:off x="3484350" y="18751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6" type="subTitle"/>
          </p:nvPr>
        </p:nvSpPr>
        <p:spPr>
          <a:xfrm>
            <a:off x="6031075" y="18751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937625" y="311407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2" type="subTitle"/>
          </p:nvPr>
        </p:nvSpPr>
        <p:spPr>
          <a:xfrm>
            <a:off x="3484350" y="204727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3" type="subTitle"/>
          </p:nvPr>
        </p:nvSpPr>
        <p:spPr>
          <a:xfrm>
            <a:off x="6031075" y="311407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4" type="subTitle"/>
          </p:nvPr>
        </p:nvSpPr>
        <p:spPr>
          <a:xfrm>
            <a:off x="937625" y="24085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5" type="subTitle"/>
          </p:nvPr>
        </p:nvSpPr>
        <p:spPr>
          <a:xfrm>
            <a:off x="3484352" y="13417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6" type="subTitle"/>
          </p:nvPr>
        </p:nvSpPr>
        <p:spPr>
          <a:xfrm>
            <a:off x="6031075" y="24085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1" type="subTitle"/>
          </p:nvPr>
        </p:nvSpPr>
        <p:spPr>
          <a:xfrm>
            <a:off x="2110311" y="205428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2" type="subTitle"/>
          </p:nvPr>
        </p:nvSpPr>
        <p:spPr>
          <a:xfrm>
            <a:off x="5055489" y="205428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3" type="subTitle"/>
          </p:nvPr>
        </p:nvSpPr>
        <p:spPr>
          <a:xfrm>
            <a:off x="2110311" y="3544763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4" type="subTitle"/>
          </p:nvPr>
        </p:nvSpPr>
        <p:spPr>
          <a:xfrm>
            <a:off x="5055489" y="3544763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5" type="subTitle"/>
          </p:nvPr>
        </p:nvSpPr>
        <p:spPr>
          <a:xfrm>
            <a:off x="2110311" y="15659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6" type="subTitle"/>
          </p:nvPr>
        </p:nvSpPr>
        <p:spPr>
          <a:xfrm>
            <a:off x="2110311" y="30564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7" type="subTitle"/>
          </p:nvPr>
        </p:nvSpPr>
        <p:spPr>
          <a:xfrm>
            <a:off x="5055486" y="15659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idx="8" type="subTitle"/>
          </p:nvPr>
        </p:nvSpPr>
        <p:spPr>
          <a:xfrm>
            <a:off x="5055486" y="30564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" type="subTitle"/>
          </p:nvPr>
        </p:nvSpPr>
        <p:spPr>
          <a:xfrm>
            <a:off x="1261552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2" type="subTitle"/>
          </p:nvPr>
        </p:nvSpPr>
        <p:spPr>
          <a:xfrm>
            <a:off x="3579000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3" type="subTitle"/>
          </p:nvPr>
        </p:nvSpPr>
        <p:spPr>
          <a:xfrm>
            <a:off x="1261552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4" type="subTitle"/>
          </p:nvPr>
        </p:nvSpPr>
        <p:spPr>
          <a:xfrm>
            <a:off x="3579000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5" type="subTitle"/>
          </p:nvPr>
        </p:nvSpPr>
        <p:spPr>
          <a:xfrm>
            <a:off x="5896448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6" type="subTitle"/>
          </p:nvPr>
        </p:nvSpPr>
        <p:spPr>
          <a:xfrm>
            <a:off x="5896448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7" type="subTitle"/>
          </p:nvPr>
        </p:nvSpPr>
        <p:spPr>
          <a:xfrm>
            <a:off x="1265452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8" type="subTitle"/>
          </p:nvPr>
        </p:nvSpPr>
        <p:spPr>
          <a:xfrm>
            <a:off x="3582900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9" type="subTitle"/>
          </p:nvPr>
        </p:nvSpPr>
        <p:spPr>
          <a:xfrm>
            <a:off x="5900348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13" type="subTitle"/>
          </p:nvPr>
        </p:nvSpPr>
        <p:spPr>
          <a:xfrm>
            <a:off x="1265452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14" type="subTitle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5" type="subTitle"/>
          </p:nvPr>
        </p:nvSpPr>
        <p:spPr>
          <a:xfrm>
            <a:off x="5900348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1"/>
            <a:ext cx="77040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hasCustomPrompt="1"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2223600" y="1288075"/>
            <a:ext cx="4696800" cy="399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hasCustomPrompt="1" idx="2" type="title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1"/>
          <p:cNvSpPr txBox="1"/>
          <p:nvPr>
            <p:ph idx="3" type="subTitle"/>
          </p:nvPr>
        </p:nvSpPr>
        <p:spPr>
          <a:xfrm>
            <a:off x="2223600" y="2640332"/>
            <a:ext cx="4696800" cy="402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hasCustomPrompt="1" idx="4" type="title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31"/>
          <p:cNvSpPr txBox="1"/>
          <p:nvPr>
            <p:ph idx="5" type="subTitle"/>
          </p:nvPr>
        </p:nvSpPr>
        <p:spPr>
          <a:xfrm>
            <a:off x="2223600" y="3992588"/>
            <a:ext cx="4696800" cy="402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>
            <p:ph hasCustomPrompt="1" type="title"/>
          </p:nvPr>
        </p:nvSpPr>
        <p:spPr>
          <a:xfrm>
            <a:off x="1325650" y="1767588"/>
            <a:ext cx="1398900" cy="60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938500" y="29433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2" type="subTitle"/>
          </p:nvPr>
        </p:nvSpPr>
        <p:spPr>
          <a:xfrm>
            <a:off x="938500" y="25225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hasCustomPrompt="1" idx="3" type="title"/>
          </p:nvPr>
        </p:nvSpPr>
        <p:spPr>
          <a:xfrm>
            <a:off x="3873100" y="1767588"/>
            <a:ext cx="1397700" cy="60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2"/>
          <p:cNvSpPr txBox="1"/>
          <p:nvPr>
            <p:ph idx="4" type="subTitle"/>
          </p:nvPr>
        </p:nvSpPr>
        <p:spPr>
          <a:xfrm>
            <a:off x="3485400" y="29433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5" type="subTitle"/>
          </p:nvPr>
        </p:nvSpPr>
        <p:spPr>
          <a:xfrm>
            <a:off x="3485400" y="25225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hasCustomPrompt="1" idx="6" type="title"/>
          </p:nvPr>
        </p:nvSpPr>
        <p:spPr>
          <a:xfrm>
            <a:off x="6417675" y="1767588"/>
            <a:ext cx="1397700" cy="60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/>
          <p:nvPr>
            <p:ph idx="7" type="subTitle"/>
          </p:nvPr>
        </p:nvSpPr>
        <p:spPr>
          <a:xfrm>
            <a:off x="6032300" y="29433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8" type="subTitle"/>
          </p:nvPr>
        </p:nvSpPr>
        <p:spPr>
          <a:xfrm>
            <a:off x="6032300" y="25225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38100">
            <a:solidFill>
              <a:srgbClr val="FFE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3"/>
          <p:cNvSpPr txBox="1"/>
          <p:nvPr/>
        </p:nvSpPr>
        <p:spPr>
          <a:xfrm>
            <a:off x="2099100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0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38100">
            <a:solidFill>
              <a:srgbClr val="FFE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5055197" y="3538103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1583213" y="3538103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5055275" y="30936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1583075" y="30936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948600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1534350" y="1307100"/>
            <a:ext cx="6075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8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39900" y="4040000"/>
            <a:ext cx="6664200" cy="56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b="1" sz="3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 txBox="1"/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e</a:t>
            </a:r>
            <a:br>
              <a:rPr lang="en"/>
            </a:br>
            <a:r>
              <a:rPr lang="en" sz="4000">
                <a:solidFill>
                  <a:schemeClr val="dk2"/>
                </a:solidFill>
              </a:rPr>
              <a:t>Sistemas Operacionais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Andre Noel</a:t>
            </a:r>
            <a:endParaRPr/>
          </a:p>
        </p:txBody>
      </p:sp>
      <p:cxnSp>
        <p:nvCxnSpPr>
          <p:cNvPr id="230" name="Google Shape;230;p36"/>
          <p:cNvCxnSpPr/>
          <p:nvPr/>
        </p:nvCxnSpPr>
        <p:spPr>
          <a:xfrm flipH="1" rot="10800000">
            <a:off x="5924250" y="972600"/>
            <a:ext cx="2162400" cy="156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1" name="Google Shape;231;p36"/>
          <p:cNvCxnSpPr/>
          <p:nvPr/>
        </p:nvCxnSpPr>
        <p:spPr>
          <a:xfrm rot="-5400000">
            <a:off x="6848275" y="3637175"/>
            <a:ext cx="1260000" cy="407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2" name="Google Shape;232;p36"/>
          <p:cNvCxnSpPr/>
          <p:nvPr/>
        </p:nvCxnSpPr>
        <p:spPr>
          <a:xfrm flipH="1" rot="10800000">
            <a:off x="1122850" y="3609425"/>
            <a:ext cx="750300" cy="315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1024800" y="632025"/>
            <a:ext cx="7242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 OU-EXCLUSIVO (XOR)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300" name="Google Shape;300;p45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800" y="1790200"/>
            <a:ext cx="5370801" cy="156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302" name="Google Shape;302;p45"/>
          <p:cNvGraphicFramePr/>
          <p:nvPr/>
        </p:nvGraphicFramePr>
        <p:xfrm>
          <a:off x="6644875" y="257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{7FF3F605-3BCF-48B9-9FC3-978A83F97F9A}</a:tableStyleId>
              </a:tblPr>
              <a:tblGrid>
                <a:gridCol w="636150"/>
                <a:gridCol w="636150"/>
                <a:gridCol w="636150"/>
              </a:tblGrid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A⊕B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1024800" y="632025"/>
            <a:ext cx="7242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Expressões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308" name="Google Shape;308;p46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09" name="Google Shape;3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800" y="1790200"/>
            <a:ext cx="5370801" cy="156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1024800" y="632025"/>
            <a:ext cx="7242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Expressões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315" name="Google Shape;315;p47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16" name="Google Shape;3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800" y="1790200"/>
            <a:ext cx="5370801" cy="156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1024800" y="632025"/>
            <a:ext cx="7242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Expressões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322" name="Google Shape;322;p48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23" name="Google Shape;3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850" y="601050"/>
            <a:ext cx="3657949" cy="106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48"/>
          <p:cNvPicPr preferRelativeResize="0"/>
          <p:nvPr/>
        </p:nvPicPr>
        <p:blipFill rotWithShape="1">
          <a:blip r:embed="rId4">
            <a:alphaModFix/>
          </a:blip>
          <a:srcRect b="0" l="0" r="50396" t="0"/>
          <a:stretch/>
        </p:blipFill>
        <p:spPr>
          <a:xfrm>
            <a:off x="2094500" y="1848575"/>
            <a:ext cx="2457951" cy="2233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1024800" y="632025"/>
            <a:ext cx="7242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Expressões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330" name="Google Shape;330;p49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850" y="601050"/>
            <a:ext cx="3657949" cy="106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" name="Google Shape;332;p49"/>
          <p:cNvPicPr preferRelativeResize="0"/>
          <p:nvPr/>
        </p:nvPicPr>
        <p:blipFill rotWithShape="1">
          <a:blip r:embed="rId4">
            <a:alphaModFix/>
          </a:blip>
          <a:srcRect b="0" l="0" r="34067" t="0"/>
          <a:stretch/>
        </p:blipFill>
        <p:spPr>
          <a:xfrm>
            <a:off x="2094500" y="1848575"/>
            <a:ext cx="3267124" cy="2233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1024800" y="632025"/>
            <a:ext cx="7242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Expressões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338" name="Google Shape;338;p50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39" name="Google Shape;3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850" y="601050"/>
            <a:ext cx="3657949" cy="106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50"/>
          <p:cNvPicPr preferRelativeResize="0"/>
          <p:nvPr/>
        </p:nvPicPr>
        <p:blipFill rotWithShape="1">
          <a:blip r:embed="rId4">
            <a:alphaModFix/>
          </a:blip>
          <a:srcRect b="0" l="0" r="17736" t="0"/>
          <a:stretch/>
        </p:blipFill>
        <p:spPr>
          <a:xfrm>
            <a:off x="2094500" y="1848575"/>
            <a:ext cx="4076300" cy="2233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1024800" y="632025"/>
            <a:ext cx="7242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Expressões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346" name="Google Shape;346;p51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47" name="Google Shape;34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850" y="601050"/>
            <a:ext cx="3657949" cy="106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4500" y="1848575"/>
            <a:ext cx="4955149" cy="2233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/>
          <p:nvPr>
            <p:ph type="title"/>
          </p:nvPr>
        </p:nvSpPr>
        <p:spPr>
          <a:xfrm>
            <a:off x="2347919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Por hoje é só, pe-pessoal!</a:t>
            </a:r>
            <a:endParaRPr sz="3700"/>
          </a:p>
        </p:txBody>
      </p:sp>
      <p:sp>
        <p:nvSpPr>
          <p:cNvPr id="354" name="Google Shape;354;p52"/>
          <p:cNvSpPr txBox="1"/>
          <p:nvPr>
            <p:ph idx="1" type="subTitle"/>
          </p:nvPr>
        </p:nvSpPr>
        <p:spPr>
          <a:xfrm>
            <a:off x="2347900" y="2006937"/>
            <a:ext cx="44481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That's all, folks!</a:t>
            </a:r>
            <a:endParaRPr i="1"/>
          </a:p>
        </p:txBody>
      </p:sp>
      <p:cxnSp>
        <p:nvCxnSpPr>
          <p:cNvPr id="355" name="Google Shape;355;p52"/>
          <p:cNvCxnSpPr/>
          <p:nvPr/>
        </p:nvCxnSpPr>
        <p:spPr>
          <a:xfrm rot="5400000">
            <a:off x="223625" y="2637000"/>
            <a:ext cx="3464400" cy="222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56" name="Google Shape;356;p52"/>
          <p:cNvCxnSpPr/>
          <p:nvPr/>
        </p:nvCxnSpPr>
        <p:spPr>
          <a:xfrm>
            <a:off x="5961450" y="2646338"/>
            <a:ext cx="2125200" cy="569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Circuitos </a:t>
            </a:r>
            <a:r>
              <a:rPr lang="en" sz="3600">
                <a:solidFill>
                  <a:schemeClr val="dk2"/>
                </a:solidFill>
              </a:rPr>
              <a:t>digitais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39" name="Google Shape;239;p37"/>
          <p:cNvSpPr txBox="1"/>
          <p:nvPr>
            <p:ph idx="2" type="title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0" name="Google Shape;240;p37"/>
          <p:cNvSpPr txBox="1"/>
          <p:nvPr>
            <p:ph idx="1" type="subTitle"/>
          </p:nvPr>
        </p:nvSpPr>
        <p:spPr>
          <a:xfrm>
            <a:off x="2304950" y="3682800"/>
            <a:ext cx="4863900" cy="4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Zeros e uns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Portas lógicas</a:t>
            </a:r>
            <a:endParaRPr sz="4300"/>
          </a:p>
        </p:txBody>
      </p:sp>
      <p:cxnSp>
        <p:nvCxnSpPr>
          <p:cNvPr id="247" name="Google Shape;247;p38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8" name="Google Shape;248;p38"/>
          <p:cNvCxnSpPr/>
          <p:nvPr/>
        </p:nvCxnSpPr>
        <p:spPr>
          <a:xfrm flipH="1" rot="5400000">
            <a:off x="1293325" y="1164150"/>
            <a:ext cx="1401300" cy="39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4242850" y="3176500"/>
            <a:ext cx="35982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MONTEIRO, M. A. Introdução à organização de computadores. 4. ed. Rio de Janeiro: LTC, 2001. 498 p.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4" name="Google Shape;254;p39"/>
          <p:cNvSpPr txBox="1"/>
          <p:nvPr>
            <p:ph idx="1" type="subTitle"/>
          </p:nvPr>
        </p:nvSpPr>
        <p:spPr>
          <a:xfrm>
            <a:off x="1303050" y="830275"/>
            <a:ext cx="6537900" cy="2235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“Uma porta lógica é um circuito eletrônico, portanto uma peça de hardware, que</a:t>
            </a:r>
            <a:endParaRPr sz="2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se constitui no elemento básico e mais elementar em um sistema de computação”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1024800" y="632020"/>
            <a:ext cx="39987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 E (AND)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260" name="Google Shape;260;p40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800" y="1790200"/>
            <a:ext cx="5370801" cy="156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62" name="Google Shape;262;p40"/>
          <p:cNvGraphicFramePr/>
          <p:nvPr/>
        </p:nvGraphicFramePr>
        <p:xfrm>
          <a:off x="6961450" y="257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{7FF3F605-3BCF-48B9-9FC3-978A83F97F9A}</a:tableStyleId>
              </a:tblPr>
              <a:tblGrid>
                <a:gridCol w="464950"/>
                <a:gridCol w="464950"/>
                <a:gridCol w="464950"/>
              </a:tblGrid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A.B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1024800" y="632020"/>
            <a:ext cx="39987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 OU (OR)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268" name="Google Shape;268;p41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269" name="Google Shape;26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800" y="1790200"/>
            <a:ext cx="5370801" cy="156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70" name="Google Shape;270;p41"/>
          <p:cNvGraphicFramePr/>
          <p:nvPr/>
        </p:nvGraphicFramePr>
        <p:xfrm>
          <a:off x="6961450" y="257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{7FF3F605-3BCF-48B9-9FC3-978A83F97F9A}</a:tableStyleId>
              </a:tblPr>
              <a:tblGrid>
                <a:gridCol w="464950"/>
                <a:gridCol w="464950"/>
                <a:gridCol w="464950"/>
              </a:tblGrid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A+B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1024800" y="632025"/>
            <a:ext cx="50616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 NÃO (NOT)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276" name="Google Shape;276;p42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277" name="Google Shape;2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800" y="1790200"/>
            <a:ext cx="5370801" cy="156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78" name="Google Shape;278;p42"/>
          <p:cNvGraphicFramePr/>
          <p:nvPr/>
        </p:nvGraphicFramePr>
        <p:xfrm>
          <a:off x="6961450" y="257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{7FF3F605-3BCF-48B9-9FC3-978A83F97F9A}</a:tableStyleId>
              </a:tblPr>
              <a:tblGrid>
                <a:gridCol w="464950"/>
                <a:gridCol w="464950"/>
              </a:tblGrid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~A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1024800" y="632025"/>
            <a:ext cx="5370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 NÃO-E (NAND)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284" name="Google Shape;284;p43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285" name="Google Shape;2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800" y="1790200"/>
            <a:ext cx="5370801" cy="156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86" name="Google Shape;286;p43"/>
          <p:cNvGraphicFramePr/>
          <p:nvPr/>
        </p:nvGraphicFramePr>
        <p:xfrm>
          <a:off x="6750400" y="257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{7FF3F605-3BCF-48B9-9FC3-978A83F97F9A}</a:tableStyleId>
              </a:tblPr>
              <a:tblGrid>
                <a:gridCol w="600975"/>
                <a:gridCol w="600975"/>
                <a:gridCol w="600975"/>
              </a:tblGrid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~(A.B)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1024800" y="632025"/>
            <a:ext cx="5370900" cy="8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 NÃO-OU (NOR)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292" name="Google Shape;292;p44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293" name="Google Shape;2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800" y="1790200"/>
            <a:ext cx="5370801" cy="156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94" name="Google Shape;294;p44"/>
          <p:cNvGraphicFramePr/>
          <p:nvPr/>
        </p:nvGraphicFramePr>
        <p:xfrm>
          <a:off x="6644875" y="257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{7FF3F605-3BCF-48B9-9FC3-978A83F97F9A}</a:tableStyleId>
              </a:tblPr>
              <a:tblGrid>
                <a:gridCol w="636150"/>
                <a:gridCol w="636150"/>
                <a:gridCol w="636150"/>
              </a:tblGrid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~(A+B)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